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04" r:id="rId1"/>
  </p:sldMasterIdLst>
  <p:sldIdLst>
    <p:sldId id="256" r:id="rId2"/>
    <p:sldId id="296" r:id="rId3"/>
    <p:sldId id="297" r:id="rId4"/>
    <p:sldId id="281" r:id="rId5"/>
    <p:sldId id="282" r:id="rId6"/>
    <p:sldId id="280" r:id="rId7"/>
    <p:sldId id="283" r:id="rId8"/>
    <p:sldId id="285" r:id="rId9"/>
    <p:sldId id="284" r:id="rId10"/>
    <p:sldId id="29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81891"/>
  </p:normalViewPr>
  <p:slideViewPr>
    <p:cSldViewPr snapToGrid="0">
      <p:cViewPr varScale="1">
        <p:scale>
          <a:sx n="106" d="100"/>
          <a:sy n="106" d="100"/>
        </p:scale>
        <p:origin x="5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90364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787762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2372898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151170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AM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4234596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076175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583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04585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154592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M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854124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1733059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19A65565-071D-454D-A643-6C1ABD703EDE}" type="datetimeFigureOut">
              <a:rPr lang="en-AM" smtClean="0"/>
              <a:t>22.12.25</a:t>
            </a:fld>
            <a:endParaRPr lang="en-A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AM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9536BC5D-DF86-7E49-BA43-F5C07973F732}" type="slidenum">
              <a:rPr lang="en-AM" smtClean="0"/>
              <a:t>‹#›</a:t>
            </a:fld>
            <a:endParaRPr lang="en-AM"/>
          </a:p>
        </p:txBody>
      </p:sp>
    </p:spTree>
    <p:extLst>
      <p:ext uri="{BB962C8B-B14F-4D97-AF65-F5344CB8AC3E}">
        <p14:creationId xmlns:p14="http://schemas.microsoft.com/office/powerpoint/2010/main" val="34730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svg"/><Relationship Id="rId4" Type="http://schemas.openxmlformats.org/officeDocument/2006/relationships/image" Target="../media/image8.png"/><Relationship Id="rId9" Type="http://schemas.openxmlformats.org/officeDocument/2006/relationships/image" Target="../media/image1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112E462-E3AB-27DF-0FCE-7AD6F0CC3D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y-AM" dirty="0"/>
              <a:t>Հ</a:t>
            </a:r>
            <a:r>
              <a:rPr lang="en-AM" dirty="0"/>
              <a:t>ա</a:t>
            </a:r>
            <a:r>
              <a:rPr lang="hy-AM" dirty="0"/>
              <a:t>ղորդակցման հմտություններ </a:t>
            </a:r>
            <a:endParaRPr lang="en-AM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8479B192-475D-974D-E936-E889F7118F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1560" y="4468031"/>
            <a:ext cx="7891272" cy="1069848"/>
          </a:xfrm>
        </p:spPr>
        <p:txBody>
          <a:bodyPr>
            <a:normAutofit fontScale="85000" lnSpcReduction="20000"/>
          </a:bodyPr>
          <a:lstStyle/>
          <a:p>
            <a:r>
              <a:rPr lang="hy-AM" sz="2400" dirty="0"/>
              <a:t>Դաս </a:t>
            </a:r>
            <a:r>
              <a:rPr lang="en-US" sz="2400" dirty="0"/>
              <a:t>2-</a:t>
            </a:r>
            <a:r>
              <a:rPr lang="hy-AM" sz="2400" dirty="0"/>
              <a:t>րդ</a:t>
            </a:r>
          </a:p>
          <a:p>
            <a:r>
              <a:rPr lang="hy-AM" sz="2400" dirty="0"/>
              <a:t>Հաղորդակցման տեսակներ</a:t>
            </a:r>
          </a:p>
          <a:p>
            <a:r>
              <a:rPr lang="hy-AM" sz="2400" dirty="0"/>
              <a:t>Գրավոր հաղորդակցում</a:t>
            </a:r>
            <a:endParaRPr lang="en-AM" sz="2400" dirty="0"/>
          </a:p>
          <a:p>
            <a:endParaRPr lang="en-AM" sz="2400" dirty="0"/>
          </a:p>
        </p:txBody>
      </p:sp>
    </p:spTree>
    <p:extLst>
      <p:ext uri="{BB962C8B-B14F-4D97-AF65-F5344CB8AC3E}">
        <p14:creationId xmlns:p14="http://schemas.microsoft.com/office/powerpoint/2010/main" val="9445019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D752C9D-9800-3872-7C3B-FB7E28BFB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dirty="0"/>
              <a:t>Մինչ հաջորդ հանդիպում</a:t>
            </a:r>
            <a:endParaRPr lang="en-AM" dirty="0"/>
          </a:p>
        </p:txBody>
      </p:sp>
    </p:spTree>
    <p:extLst>
      <p:ext uri="{BB962C8B-B14F-4D97-AF65-F5344CB8AC3E}">
        <p14:creationId xmlns:p14="http://schemas.microsoft.com/office/powerpoint/2010/main" val="3206787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FCEEC-C457-5BB0-FA33-AF93FC5E0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dirty="0"/>
              <a:t>Հաղորդակցման տեսակներ</a:t>
            </a:r>
            <a:endParaRPr lang="en-AM" dirty="0"/>
          </a:p>
        </p:txBody>
      </p:sp>
    </p:spTree>
    <p:extLst>
      <p:ext uri="{BB962C8B-B14F-4D97-AF65-F5344CB8AC3E}">
        <p14:creationId xmlns:p14="http://schemas.microsoft.com/office/powerpoint/2010/main" val="1321600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B9C8A08-D5B7-EC50-B045-FB40141FD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/>
          <a:lstStyle/>
          <a:p>
            <a:r>
              <a:rPr lang="hy-AM" dirty="0"/>
              <a:t>Հաղորդակցման հիմնական տեսակներ</a:t>
            </a:r>
            <a:endParaRPr lang="en-AM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29FC709-519D-9A8B-1A84-8E97B49DE70B}"/>
              </a:ext>
            </a:extLst>
          </p:cNvPr>
          <p:cNvGrpSpPr/>
          <p:nvPr/>
        </p:nvGrpSpPr>
        <p:grpSpPr>
          <a:xfrm>
            <a:off x="7579131" y="2826894"/>
            <a:ext cx="1551990" cy="2182485"/>
            <a:chOff x="6701208" y="3945259"/>
            <a:chExt cx="1551990" cy="2182485"/>
          </a:xfr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10800000" scaled="1"/>
            <a:tileRect/>
          </a:gradFill>
        </p:grpSpPr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22FE21D0-E657-48B0-A085-EB9E6A714745}"/>
                </a:ext>
              </a:extLst>
            </p:cNvPr>
            <p:cNvSpPr/>
            <p:nvPr/>
          </p:nvSpPr>
          <p:spPr>
            <a:xfrm>
              <a:off x="6701208" y="3945259"/>
              <a:ext cx="1551990" cy="969993"/>
            </a:xfrm>
            <a:custGeom>
              <a:avLst/>
              <a:gdLst>
                <a:gd name="connsiteX0" fmla="*/ 0 w 1551990"/>
                <a:gd name="connsiteY0" fmla="*/ 96999 h 969993"/>
                <a:gd name="connsiteX1" fmla="*/ 96999 w 1551990"/>
                <a:gd name="connsiteY1" fmla="*/ 0 h 969993"/>
                <a:gd name="connsiteX2" fmla="*/ 1454991 w 1551990"/>
                <a:gd name="connsiteY2" fmla="*/ 0 h 969993"/>
                <a:gd name="connsiteX3" fmla="*/ 1551990 w 1551990"/>
                <a:gd name="connsiteY3" fmla="*/ 96999 h 969993"/>
                <a:gd name="connsiteX4" fmla="*/ 1551990 w 1551990"/>
                <a:gd name="connsiteY4" fmla="*/ 872994 h 969993"/>
                <a:gd name="connsiteX5" fmla="*/ 1454991 w 1551990"/>
                <a:gd name="connsiteY5" fmla="*/ 969993 h 969993"/>
                <a:gd name="connsiteX6" fmla="*/ 96999 w 1551990"/>
                <a:gd name="connsiteY6" fmla="*/ 969993 h 969993"/>
                <a:gd name="connsiteX7" fmla="*/ 0 w 1551990"/>
                <a:gd name="connsiteY7" fmla="*/ 872994 h 969993"/>
                <a:gd name="connsiteX8" fmla="*/ 0 w 1551990"/>
                <a:gd name="connsiteY8" fmla="*/ 96999 h 969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51990" h="969993">
                  <a:moveTo>
                    <a:pt x="0" y="96999"/>
                  </a:moveTo>
                  <a:cubicBezTo>
                    <a:pt x="0" y="43428"/>
                    <a:pt x="43428" y="0"/>
                    <a:pt x="96999" y="0"/>
                  </a:cubicBezTo>
                  <a:lnTo>
                    <a:pt x="1454991" y="0"/>
                  </a:lnTo>
                  <a:cubicBezTo>
                    <a:pt x="1508562" y="0"/>
                    <a:pt x="1551990" y="43428"/>
                    <a:pt x="1551990" y="96999"/>
                  </a:cubicBezTo>
                  <a:lnTo>
                    <a:pt x="1551990" y="872994"/>
                  </a:lnTo>
                  <a:cubicBezTo>
                    <a:pt x="1551990" y="926565"/>
                    <a:pt x="1508562" y="969993"/>
                    <a:pt x="1454991" y="969993"/>
                  </a:cubicBezTo>
                  <a:lnTo>
                    <a:pt x="96999" y="969993"/>
                  </a:lnTo>
                  <a:cubicBezTo>
                    <a:pt x="43428" y="969993"/>
                    <a:pt x="0" y="926565"/>
                    <a:pt x="0" y="872994"/>
                  </a:cubicBezTo>
                  <a:lnTo>
                    <a:pt x="0" y="96999"/>
                  </a:lnTo>
                  <a:close/>
                </a:path>
              </a:pathLst>
            </a:custGeom>
            <a:grpFill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890" tIns="48730" rIns="58890" bIns="4873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y-AM" sz="1600" b="1" kern="1200" dirty="0"/>
                <a:t>Պաշտոնական</a:t>
              </a:r>
              <a:endParaRPr lang="en-US" sz="1600" b="1" kern="1200" dirty="0"/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8E8D7DDE-6E28-C645-D0E4-083F5CE8C096}"/>
                </a:ext>
              </a:extLst>
            </p:cNvPr>
            <p:cNvSpPr/>
            <p:nvPr/>
          </p:nvSpPr>
          <p:spPr>
            <a:xfrm>
              <a:off x="6701208" y="5157751"/>
              <a:ext cx="1551990" cy="969993"/>
            </a:xfrm>
            <a:custGeom>
              <a:avLst/>
              <a:gdLst>
                <a:gd name="connsiteX0" fmla="*/ 0 w 1551990"/>
                <a:gd name="connsiteY0" fmla="*/ 96999 h 969993"/>
                <a:gd name="connsiteX1" fmla="*/ 96999 w 1551990"/>
                <a:gd name="connsiteY1" fmla="*/ 0 h 969993"/>
                <a:gd name="connsiteX2" fmla="*/ 1454991 w 1551990"/>
                <a:gd name="connsiteY2" fmla="*/ 0 h 969993"/>
                <a:gd name="connsiteX3" fmla="*/ 1551990 w 1551990"/>
                <a:gd name="connsiteY3" fmla="*/ 96999 h 969993"/>
                <a:gd name="connsiteX4" fmla="*/ 1551990 w 1551990"/>
                <a:gd name="connsiteY4" fmla="*/ 872994 h 969993"/>
                <a:gd name="connsiteX5" fmla="*/ 1454991 w 1551990"/>
                <a:gd name="connsiteY5" fmla="*/ 969993 h 969993"/>
                <a:gd name="connsiteX6" fmla="*/ 96999 w 1551990"/>
                <a:gd name="connsiteY6" fmla="*/ 969993 h 969993"/>
                <a:gd name="connsiteX7" fmla="*/ 0 w 1551990"/>
                <a:gd name="connsiteY7" fmla="*/ 872994 h 969993"/>
                <a:gd name="connsiteX8" fmla="*/ 0 w 1551990"/>
                <a:gd name="connsiteY8" fmla="*/ 96999 h 969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51990" h="969993">
                  <a:moveTo>
                    <a:pt x="0" y="96999"/>
                  </a:moveTo>
                  <a:cubicBezTo>
                    <a:pt x="0" y="43428"/>
                    <a:pt x="43428" y="0"/>
                    <a:pt x="96999" y="0"/>
                  </a:cubicBezTo>
                  <a:lnTo>
                    <a:pt x="1454991" y="0"/>
                  </a:lnTo>
                  <a:cubicBezTo>
                    <a:pt x="1508562" y="0"/>
                    <a:pt x="1551990" y="43428"/>
                    <a:pt x="1551990" y="96999"/>
                  </a:cubicBezTo>
                  <a:lnTo>
                    <a:pt x="1551990" y="872994"/>
                  </a:lnTo>
                  <a:cubicBezTo>
                    <a:pt x="1551990" y="926565"/>
                    <a:pt x="1508562" y="969993"/>
                    <a:pt x="1454991" y="969993"/>
                  </a:cubicBezTo>
                  <a:lnTo>
                    <a:pt x="96999" y="969993"/>
                  </a:lnTo>
                  <a:cubicBezTo>
                    <a:pt x="43428" y="969993"/>
                    <a:pt x="0" y="926565"/>
                    <a:pt x="0" y="872994"/>
                  </a:cubicBezTo>
                  <a:lnTo>
                    <a:pt x="0" y="96999"/>
                  </a:lnTo>
                  <a:close/>
                </a:path>
              </a:pathLst>
            </a:custGeom>
            <a:grpFill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8890" tIns="48730" rIns="58890" bIns="4873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y-AM" sz="1600" b="1" kern="1200" dirty="0"/>
                <a:t>Ոչ պաշտոնական</a:t>
              </a:r>
              <a:endParaRPr lang="en-US" sz="1600" b="1" kern="1200" dirty="0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CCF1FE5-2051-56A2-A095-82EA0385A1A7}"/>
              </a:ext>
            </a:extLst>
          </p:cNvPr>
          <p:cNvGrpSpPr/>
          <p:nvPr/>
        </p:nvGrpSpPr>
        <p:grpSpPr>
          <a:xfrm>
            <a:off x="2820204" y="2827954"/>
            <a:ext cx="3975043" cy="2181425"/>
            <a:chOff x="1211466" y="3945495"/>
            <a:chExt cx="3975043" cy="2181425"/>
          </a:xfrm>
          <a:gradFill flip="none" rotWithShape="1">
            <a:gsLst>
              <a:gs pos="0">
                <a:schemeClr val="accent5">
                  <a:lumMod val="75000"/>
                  <a:tint val="66000"/>
                  <a:satMod val="160000"/>
                </a:schemeClr>
              </a:gs>
              <a:gs pos="50000">
                <a:schemeClr val="accent5">
                  <a:lumMod val="75000"/>
                  <a:tint val="44500"/>
                  <a:satMod val="160000"/>
                </a:schemeClr>
              </a:gs>
              <a:gs pos="100000">
                <a:schemeClr val="accent5">
                  <a:lumMod val="75000"/>
                  <a:tint val="23500"/>
                  <a:satMod val="160000"/>
                </a:schemeClr>
              </a:gs>
            </a:gsLst>
            <a:lin ang="10800000" scaled="1"/>
            <a:tileRect/>
          </a:gradFill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3D2E125F-DD7E-A5A6-502C-502636DDD609}"/>
                </a:ext>
              </a:extLst>
            </p:cNvPr>
            <p:cNvSpPr/>
            <p:nvPr/>
          </p:nvSpPr>
          <p:spPr>
            <a:xfrm>
              <a:off x="1211466" y="3945495"/>
              <a:ext cx="1551236" cy="969522"/>
            </a:xfrm>
            <a:custGeom>
              <a:avLst/>
              <a:gdLst>
                <a:gd name="connsiteX0" fmla="*/ 0 w 1551236"/>
                <a:gd name="connsiteY0" fmla="*/ 96952 h 969522"/>
                <a:gd name="connsiteX1" fmla="*/ 96952 w 1551236"/>
                <a:gd name="connsiteY1" fmla="*/ 0 h 969522"/>
                <a:gd name="connsiteX2" fmla="*/ 1454284 w 1551236"/>
                <a:gd name="connsiteY2" fmla="*/ 0 h 969522"/>
                <a:gd name="connsiteX3" fmla="*/ 1551236 w 1551236"/>
                <a:gd name="connsiteY3" fmla="*/ 96952 h 969522"/>
                <a:gd name="connsiteX4" fmla="*/ 1551236 w 1551236"/>
                <a:gd name="connsiteY4" fmla="*/ 872570 h 969522"/>
                <a:gd name="connsiteX5" fmla="*/ 1454284 w 1551236"/>
                <a:gd name="connsiteY5" fmla="*/ 969522 h 969522"/>
                <a:gd name="connsiteX6" fmla="*/ 96952 w 1551236"/>
                <a:gd name="connsiteY6" fmla="*/ 969522 h 969522"/>
                <a:gd name="connsiteX7" fmla="*/ 0 w 1551236"/>
                <a:gd name="connsiteY7" fmla="*/ 872570 h 969522"/>
                <a:gd name="connsiteX8" fmla="*/ 0 w 1551236"/>
                <a:gd name="connsiteY8" fmla="*/ 96952 h 969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51236" h="969522">
                  <a:moveTo>
                    <a:pt x="0" y="96952"/>
                  </a:moveTo>
                  <a:cubicBezTo>
                    <a:pt x="0" y="43407"/>
                    <a:pt x="43407" y="0"/>
                    <a:pt x="96952" y="0"/>
                  </a:cubicBezTo>
                  <a:lnTo>
                    <a:pt x="1454284" y="0"/>
                  </a:lnTo>
                  <a:cubicBezTo>
                    <a:pt x="1507829" y="0"/>
                    <a:pt x="1551236" y="43407"/>
                    <a:pt x="1551236" y="96952"/>
                  </a:cubicBezTo>
                  <a:lnTo>
                    <a:pt x="1551236" y="872570"/>
                  </a:lnTo>
                  <a:cubicBezTo>
                    <a:pt x="1551236" y="926115"/>
                    <a:pt x="1507829" y="969522"/>
                    <a:pt x="1454284" y="969522"/>
                  </a:cubicBezTo>
                  <a:lnTo>
                    <a:pt x="96952" y="969522"/>
                  </a:lnTo>
                  <a:cubicBezTo>
                    <a:pt x="43407" y="969522"/>
                    <a:pt x="0" y="926115"/>
                    <a:pt x="0" y="872570"/>
                  </a:cubicBezTo>
                  <a:lnTo>
                    <a:pt x="0" y="96952"/>
                  </a:lnTo>
                  <a:close/>
                </a:path>
              </a:pathLst>
            </a:custGeom>
            <a:grpFill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211" tIns="57606" rIns="72211" bIns="57606" numCol="1" spcCol="1270" anchor="ctr" anchorCtr="0">
              <a:noAutofit/>
            </a:bodyPr>
            <a:lstStyle/>
            <a:p>
              <a:pPr marL="0" lvl="0" indent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y-AM" sz="2000" kern="1200" dirty="0"/>
                <a:t>Բանավոր</a:t>
              </a:r>
              <a:endParaRPr lang="en-US" sz="2000" kern="1200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C98EB401-8F64-5F9F-22BD-FCDE79CCEF8E}"/>
                </a:ext>
              </a:extLst>
            </p:cNvPr>
            <p:cNvSpPr/>
            <p:nvPr/>
          </p:nvSpPr>
          <p:spPr>
            <a:xfrm>
              <a:off x="1211466" y="5157398"/>
              <a:ext cx="1551236" cy="969522"/>
            </a:xfrm>
            <a:custGeom>
              <a:avLst/>
              <a:gdLst>
                <a:gd name="connsiteX0" fmla="*/ 0 w 1551236"/>
                <a:gd name="connsiteY0" fmla="*/ 96952 h 969522"/>
                <a:gd name="connsiteX1" fmla="*/ 96952 w 1551236"/>
                <a:gd name="connsiteY1" fmla="*/ 0 h 969522"/>
                <a:gd name="connsiteX2" fmla="*/ 1454284 w 1551236"/>
                <a:gd name="connsiteY2" fmla="*/ 0 h 969522"/>
                <a:gd name="connsiteX3" fmla="*/ 1551236 w 1551236"/>
                <a:gd name="connsiteY3" fmla="*/ 96952 h 969522"/>
                <a:gd name="connsiteX4" fmla="*/ 1551236 w 1551236"/>
                <a:gd name="connsiteY4" fmla="*/ 872570 h 969522"/>
                <a:gd name="connsiteX5" fmla="*/ 1454284 w 1551236"/>
                <a:gd name="connsiteY5" fmla="*/ 969522 h 969522"/>
                <a:gd name="connsiteX6" fmla="*/ 96952 w 1551236"/>
                <a:gd name="connsiteY6" fmla="*/ 969522 h 969522"/>
                <a:gd name="connsiteX7" fmla="*/ 0 w 1551236"/>
                <a:gd name="connsiteY7" fmla="*/ 872570 h 969522"/>
                <a:gd name="connsiteX8" fmla="*/ 0 w 1551236"/>
                <a:gd name="connsiteY8" fmla="*/ 96952 h 969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51236" h="969522">
                  <a:moveTo>
                    <a:pt x="0" y="96952"/>
                  </a:moveTo>
                  <a:cubicBezTo>
                    <a:pt x="0" y="43407"/>
                    <a:pt x="43407" y="0"/>
                    <a:pt x="96952" y="0"/>
                  </a:cubicBezTo>
                  <a:lnTo>
                    <a:pt x="1454284" y="0"/>
                  </a:lnTo>
                  <a:cubicBezTo>
                    <a:pt x="1507829" y="0"/>
                    <a:pt x="1551236" y="43407"/>
                    <a:pt x="1551236" y="96952"/>
                  </a:cubicBezTo>
                  <a:lnTo>
                    <a:pt x="1551236" y="872570"/>
                  </a:lnTo>
                  <a:cubicBezTo>
                    <a:pt x="1551236" y="926115"/>
                    <a:pt x="1507829" y="969522"/>
                    <a:pt x="1454284" y="969522"/>
                  </a:cubicBezTo>
                  <a:lnTo>
                    <a:pt x="96952" y="969522"/>
                  </a:lnTo>
                  <a:cubicBezTo>
                    <a:pt x="43407" y="969522"/>
                    <a:pt x="0" y="926115"/>
                    <a:pt x="0" y="872570"/>
                  </a:cubicBezTo>
                  <a:lnTo>
                    <a:pt x="0" y="96952"/>
                  </a:lnTo>
                  <a:close/>
                </a:path>
              </a:pathLst>
            </a:custGeom>
            <a:grpFill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211" tIns="57606" rIns="72211" bIns="57606" numCol="1" spcCol="1270" anchor="ctr" anchorCtr="0">
              <a:noAutofit/>
            </a:bodyPr>
            <a:lstStyle/>
            <a:p>
              <a:pPr marL="0" lvl="0" indent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y-AM" sz="2000" kern="1200" dirty="0"/>
                <a:t>Գրավոր</a:t>
              </a:r>
              <a:endParaRPr lang="en-US" sz="2000" kern="1200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0CDD5972-2413-53FF-FDF5-E4C693B5A4BB}"/>
                </a:ext>
              </a:extLst>
            </p:cNvPr>
            <p:cNvSpPr/>
            <p:nvPr/>
          </p:nvSpPr>
          <p:spPr>
            <a:xfrm>
              <a:off x="3635273" y="3945495"/>
              <a:ext cx="1551236" cy="969522"/>
            </a:xfrm>
            <a:custGeom>
              <a:avLst/>
              <a:gdLst>
                <a:gd name="connsiteX0" fmla="*/ 0 w 1551236"/>
                <a:gd name="connsiteY0" fmla="*/ 96952 h 969522"/>
                <a:gd name="connsiteX1" fmla="*/ 96952 w 1551236"/>
                <a:gd name="connsiteY1" fmla="*/ 0 h 969522"/>
                <a:gd name="connsiteX2" fmla="*/ 1454284 w 1551236"/>
                <a:gd name="connsiteY2" fmla="*/ 0 h 969522"/>
                <a:gd name="connsiteX3" fmla="*/ 1551236 w 1551236"/>
                <a:gd name="connsiteY3" fmla="*/ 96952 h 969522"/>
                <a:gd name="connsiteX4" fmla="*/ 1551236 w 1551236"/>
                <a:gd name="connsiteY4" fmla="*/ 872570 h 969522"/>
                <a:gd name="connsiteX5" fmla="*/ 1454284 w 1551236"/>
                <a:gd name="connsiteY5" fmla="*/ 969522 h 969522"/>
                <a:gd name="connsiteX6" fmla="*/ 96952 w 1551236"/>
                <a:gd name="connsiteY6" fmla="*/ 969522 h 969522"/>
                <a:gd name="connsiteX7" fmla="*/ 0 w 1551236"/>
                <a:gd name="connsiteY7" fmla="*/ 872570 h 969522"/>
                <a:gd name="connsiteX8" fmla="*/ 0 w 1551236"/>
                <a:gd name="connsiteY8" fmla="*/ 96952 h 969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51236" h="969522">
                  <a:moveTo>
                    <a:pt x="0" y="96952"/>
                  </a:moveTo>
                  <a:cubicBezTo>
                    <a:pt x="0" y="43407"/>
                    <a:pt x="43407" y="0"/>
                    <a:pt x="96952" y="0"/>
                  </a:cubicBezTo>
                  <a:lnTo>
                    <a:pt x="1454284" y="0"/>
                  </a:lnTo>
                  <a:cubicBezTo>
                    <a:pt x="1507829" y="0"/>
                    <a:pt x="1551236" y="43407"/>
                    <a:pt x="1551236" y="96952"/>
                  </a:cubicBezTo>
                  <a:lnTo>
                    <a:pt x="1551236" y="872570"/>
                  </a:lnTo>
                  <a:cubicBezTo>
                    <a:pt x="1551236" y="926115"/>
                    <a:pt x="1507829" y="969522"/>
                    <a:pt x="1454284" y="969522"/>
                  </a:cubicBezTo>
                  <a:lnTo>
                    <a:pt x="96952" y="969522"/>
                  </a:lnTo>
                  <a:cubicBezTo>
                    <a:pt x="43407" y="969522"/>
                    <a:pt x="0" y="926115"/>
                    <a:pt x="0" y="872570"/>
                  </a:cubicBezTo>
                  <a:lnTo>
                    <a:pt x="0" y="96952"/>
                  </a:lnTo>
                  <a:close/>
                </a:path>
              </a:pathLst>
            </a:custGeom>
            <a:grpFill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211" tIns="57606" rIns="72211" bIns="57606" numCol="1" spcCol="1270" anchor="ctr" anchorCtr="0">
              <a:noAutofit/>
            </a:bodyPr>
            <a:lstStyle/>
            <a:p>
              <a:pPr marL="0" lvl="0" indent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y-AM" sz="2000" kern="1200" dirty="0"/>
                <a:t>Խոսքային</a:t>
              </a:r>
              <a:endParaRPr lang="en-US" sz="2000" kern="1200" dirty="0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86736A93-57A6-737E-3EB4-6E43CB221D05}"/>
                </a:ext>
              </a:extLst>
            </p:cNvPr>
            <p:cNvSpPr/>
            <p:nvPr/>
          </p:nvSpPr>
          <p:spPr>
            <a:xfrm>
              <a:off x="3635273" y="5157398"/>
              <a:ext cx="1551236" cy="969522"/>
            </a:xfrm>
            <a:custGeom>
              <a:avLst/>
              <a:gdLst>
                <a:gd name="connsiteX0" fmla="*/ 0 w 1551236"/>
                <a:gd name="connsiteY0" fmla="*/ 96952 h 969522"/>
                <a:gd name="connsiteX1" fmla="*/ 96952 w 1551236"/>
                <a:gd name="connsiteY1" fmla="*/ 0 h 969522"/>
                <a:gd name="connsiteX2" fmla="*/ 1454284 w 1551236"/>
                <a:gd name="connsiteY2" fmla="*/ 0 h 969522"/>
                <a:gd name="connsiteX3" fmla="*/ 1551236 w 1551236"/>
                <a:gd name="connsiteY3" fmla="*/ 96952 h 969522"/>
                <a:gd name="connsiteX4" fmla="*/ 1551236 w 1551236"/>
                <a:gd name="connsiteY4" fmla="*/ 872570 h 969522"/>
                <a:gd name="connsiteX5" fmla="*/ 1454284 w 1551236"/>
                <a:gd name="connsiteY5" fmla="*/ 969522 h 969522"/>
                <a:gd name="connsiteX6" fmla="*/ 96952 w 1551236"/>
                <a:gd name="connsiteY6" fmla="*/ 969522 h 969522"/>
                <a:gd name="connsiteX7" fmla="*/ 0 w 1551236"/>
                <a:gd name="connsiteY7" fmla="*/ 872570 h 969522"/>
                <a:gd name="connsiteX8" fmla="*/ 0 w 1551236"/>
                <a:gd name="connsiteY8" fmla="*/ 96952 h 969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51236" h="969522">
                  <a:moveTo>
                    <a:pt x="0" y="96952"/>
                  </a:moveTo>
                  <a:cubicBezTo>
                    <a:pt x="0" y="43407"/>
                    <a:pt x="43407" y="0"/>
                    <a:pt x="96952" y="0"/>
                  </a:cubicBezTo>
                  <a:lnTo>
                    <a:pt x="1454284" y="0"/>
                  </a:lnTo>
                  <a:cubicBezTo>
                    <a:pt x="1507829" y="0"/>
                    <a:pt x="1551236" y="43407"/>
                    <a:pt x="1551236" y="96952"/>
                  </a:cubicBezTo>
                  <a:lnTo>
                    <a:pt x="1551236" y="872570"/>
                  </a:lnTo>
                  <a:cubicBezTo>
                    <a:pt x="1551236" y="926115"/>
                    <a:pt x="1507829" y="969522"/>
                    <a:pt x="1454284" y="969522"/>
                  </a:cubicBezTo>
                  <a:lnTo>
                    <a:pt x="96952" y="969522"/>
                  </a:lnTo>
                  <a:cubicBezTo>
                    <a:pt x="43407" y="969522"/>
                    <a:pt x="0" y="926115"/>
                    <a:pt x="0" y="872570"/>
                  </a:cubicBezTo>
                  <a:lnTo>
                    <a:pt x="0" y="96952"/>
                  </a:lnTo>
                  <a:close/>
                </a:path>
              </a:pathLst>
            </a:custGeom>
            <a:grpFill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211" tIns="57606" rIns="72211" bIns="57606" numCol="1" spcCol="1270" anchor="ctr" anchorCtr="0">
              <a:noAutofit/>
            </a:bodyPr>
            <a:lstStyle/>
            <a:p>
              <a:pPr marL="0" lvl="0" indent="0"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y-AM" sz="2000" kern="1200"/>
                <a:t>Ոչ խոսքային</a:t>
              </a:r>
              <a:endParaRPr lang="en-US" sz="2000" kern="1200"/>
            </a:p>
          </p:txBody>
        </p:sp>
      </p:grpSp>
    </p:spTree>
    <p:extLst>
      <p:ext uri="{BB962C8B-B14F-4D97-AF65-F5344CB8AC3E}">
        <p14:creationId xmlns:p14="http://schemas.microsoft.com/office/powerpoint/2010/main" val="1723087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B9C8A08-D5B7-EC50-B045-FB40141FD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</p:spPr>
        <p:txBody>
          <a:bodyPr/>
          <a:lstStyle/>
          <a:p>
            <a:r>
              <a:rPr lang="hy-AM" dirty="0"/>
              <a:t>Հաղորդակցման հիմնական տեսակներ</a:t>
            </a:r>
            <a:endParaRPr lang="en-AM" dirty="0"/>
          </a:p>
        </p:txBody>
      </p:sp>
      <p:pic>
        <p:nvPicPr>
          <p:cNvPr id="1026" name="Picture 2" descr="Oral Communication Vs Written Communication | Differences &amp; Comparison">
            <a:extLst>
              <a:ext uri="{FF2B5EF4-FFF2-40B4-BE49-F238E27FC236}">
                <a16:creationId xmlns:a16="http://schemas.microsoft.com/office/drawing/2014/main" id="{36C2071C-DEA9-0FF8-4DB2-F5CF1EF062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92" t="28366" r="2646" b="11408"/>
          <a:stretch/>
        </p:blipFill>
        <p:spPr bwMode="auto">
          <a:xfrm>
            <a:off x="1654275" y="3224259"/>
            <a:ext cx="8168745" cy="3079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CCBCD1D-A697-9ECF-459B-B3568B2D4C4A}"/>
              </a:ext>
            </a:extLst>
          </p:cNvPr>
          <p:cNvSpPr txBox="1"/>
          <p:nvPr/>
        </p:nvSpPr>
        <p:spPr>
          <a:xfrm>
            <a:off x="1864482" y="2576900"/>
            <a:ext cx="33441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y-AM" sz="2000" b="1" dirty="0">
                <a:solidFill>
                  <a:schemeClr val="accent2">
                    <a:lumMod val="75000"/>
                  </a:schemeClr>
                </a:solidFill>
              </a:rPr>
              <a:t>Բանավոր հաղորդակցում</a:t>
            </a:r>
            <a:endParaRPr lang="en-AM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382C5C-B3DD-749E-E70F-1F1830466D7F}"/>
              </a:ext>
            </a:extLst>
          </p:cNvPr>
          <p:cNvSpPr txBox="1"/>
          <p:nvPr/>
        </p:nvSpPr>
        <p:spPr>
          <a:xfrm>
            <a:off x="6804077" y="2576744"/>
            <a:ext cx="31454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y-AM" sz="2000" b="1" dirty="0">
                <a:solidFill>
                  <a:schemeClr val="accent2">
                    <a:lumMod val="75000"/>
                  </a:schemeClr>
                </a:solidFill>
              </a:rPr>
              <a:t>Գրավոր հաղորդակցում</a:t>
            </a:r>
            <a:endParaRPr lang="en-AM" sz="20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893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3674B-4064-0B6D-6502-36FD4A748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dirty="0"/>
              <a:t>Գրավոր հաղորդակցման կարևորություն</a:t>
            </a:r>
            <a:endParaRPr lang="en-AM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071936-856B-E5FA-00BE-34D1119A3A81}"/>
              </a:ext>
            </a:extLst>
          </p:cNvPr>
          <p:cNvSpPr txBox="1"/>
          <p:nvPr/>
        </p:nvSpPr>
        <p:spPr>
          <a:xfrm>
            <a:off x="1069848" y="2625050"/>
            <a:ext cx="6096000" cy="494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hy-AM" sz="2400" dirty="0">
                <a:solidFill>
                  <a:schemeClr val="accent3">
                    <a:lumMod val="75000"/>
                  </a:schemeClr>
                </a:solidFill>
                <a:effectLst/>
              </a:rPr>
              <a:t>Ես չեմ կարող դրան հավատալ։</a:t>
            </a:r>
            <a:endParaRPr lang="en-AM" sz="2800" dirty="0">
              <a:solidFill>
                <a:schemeClr val="accent3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AB45CE-7A27-C02D-B5B2-0E9172058699}"/>
              </a:ext>
            </a:extLst>
          </p:cNvPr>
          <p:cNvSpPr txBox="1"/>
          <p:nvPr/>
        </p:nvSpPr>
        <p:spPr>
          <a:xfrm>
            <a:off x="1069848" y="3615768"/>
            <a:ext cx="6096000" cy="494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hy-AM" sz="2400" b="1" u="sng" dirty="0">
                <a:solidFill>
                  <a:schemeClr val="accent3">
                    <a:lumMod val="75000"/>
                  </a:schemeClr>
                </a:solidFill>
                <a:effectLst/>
              </a:rPr>
              <a:t>Ե՞ս </a:t>
            </a:r>
            <a:r>
              <a:rPr lang="hy-AM" sz="2400" dirty="0">
                <a:solidFill>
                  <a:schemeClr val="accent3">
                    <a:lumMod val="75000"/>
                  </a:schemeClr>
                </a:solidFill>
                <a:effectLst/>
              </a:rPr>
              <a:t>չեմ կարող դրան հավատալ ...</a:t>
            </a:r>
            <a:endParaRPr lang="en-AM" sz="2800" dirty="0">
              <a:solidFill>
                <a:schemeClr val="accent3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397114-AE78-CB36-48D4-E71CE376737A}"/>
              </a:ext>
            </a:extLst>
          </p:cNvPr>
          <p:cNvSpPr txBox="1"/>
          <p:nvPr/>
        </p:nvSpPr>
        <p:spPr>
          <a:xfrm>
            <a:off x="1069848" y="4764025"/>
            <a:ext cx="6894786" cy="494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hy-AM" sz="2400" dirty="0">
                <a:solidFill>
                  <a:schemeClr val="accent3">
                    <a:lumMod val="75000"/>
                  </a:schemeClr>
                </a:solidFill>
                <a:effectLst/>
              </a:rPr>
              <a:t>Ես ... Ես... չեմ կարող դրան հավատալ (((։</a:t>
            </a:r>
            <a:endParaRPr lang="en-AM" sz="2800" dirty="0">
              <a:solidFill>
                <a:schemeClr val="accent3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8708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FCEEC-C457-5BB0-FA33-AF93FC5E0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y-AM" dirty="0"/>
              <a:t>Գրավոր հաղորդակցման տեսակներ</a:t>
            </a:r>
            <a:endParaRPr lang="en-AM" dirty="0"/>
          </a:p>
        </p:txBody>
      </p:sp>
    </p:spTree>
    <p:extLst>
      <p:ext uri="{BB962C8B-B14F-4D97-AF65-F5344CB8AC3E}">
        <p14:creationId xmlns:p14="http://schemas.microsoft.com/office/powerpoint/2010/main" val="2596553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46D71D7-45E1-C384-1C62-6F90BB5790C4}"/>
              </a:ext>
            </a:extLst>
          </p:cNvPr>
          <p:cNvSpPr txBox="1"/>
          <p:nvPr/>
        </p:nvSpPr>
        <p:spPr>
          <a:xfrm>
            <a:off x="567558" y="873011"/>
            <a:ext cx="9543394" cy="5111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200"/>
              <a:buFont typeface="Century Gothic" panose="020B0502020202020204" pitchFamily="34" charset="0"/>
              <a:buChar char="•"/>
            </a:pPr>
            <a:r>
              <a:rPr lang="hy-AM" sz="2400" b="1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Century Gothic" panose="020B0502020202020204" pitchFamily="34" charset="0"/>
              </a:rPr>
              <a:t>Էլեկտրոնային նամակներ</a:t>
            </a:r>
            <a:endParaRPr lang="en-AM" sz="2400" b="1" dirty="0">
              <a:solidFill>
                <a:schemeClr val="accent3">
                  <a:lumMod val="75000"/>
                </a:schemeClr>
              </a:solidFill>
              <a:effectLst/>
              <a:latin typeface="Times New Roman" panose="02020603050405020304" pitchFamily="18" charset="0"/>
              <a:ea typeface="Century Gothic" panose="020B0502020202020204" pitchFamily="34" charset="0"/>
              <a:cs typeface="Century Gothic" panose="020B0502020202020204" pitchFamily="34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200"/>
              <a:buFont typeface="Century Gothic" panose="020B0502020202020204" pitchFamily="34" charset="0"/>
              <a:buChar char="•"/>
            </a:pPr>
            <a:r>
              <a:rPr lang="hy-AM" sz="2400" b="1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Century Gothic" panose="020B0502020202020204" pitchFamily="34" charset="0"/>
              </a:rPr>
              <a:t>Հեռախոսային հաղորդագրություններ</a:t>
            </a:r>
            <a:endParaRPr lang="en-AM" sz="2400" b="1" dirty="0">
              <a:solidFill>
                <a:schemeClr val="accent3">
                  <a:lumMod val="75000"/>
                </a:schemeClr>
              </a:solidFill>
              <a:effectLst/>
              <a:latin typeface="Times New Roman" panose="02020603050405020304" pitchFamily="18" charset="0"/>
              <a:ea typeface="Century Gothic" panose="020B0502020202020204" pitchFamily="34" charset="0"/>
              <a:cs typeface="Century Gothic" panose="020B0502020202020204" pitchFamily="34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200"/>
              <a:buFont typeface="Century Gothic" panose="020B0502020202020204" pitchFamily="34" charset="0"/>
              <a:buChar char="•"/>
            </a:pPr>
            <a:r>
              <a:rPr lang="hy-AM" sz="2400" b="1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Century Gothic" panose="020B0502020202020204" pitchFamily="34" charset="0"/>
              </a:rPr>
              <a:t>Գործարար նամակներ</a:t>
            </a:r>
            <a:endParaRPr lang="en-AM" sz="2400" b="1" dirty="0">
              <a:solidFill>
                <a:schemeClr val="accent3">
                  <a:lumMod val="75000"/>
                </a:schemeClr>
              </a:solidFill>
              <a:effectLst/>
              <a:latin typeface="Times New Roman" panose="02020603050405020304" pitchFamily="18" charset="0"/>
              <a:ea typeface="Century Gothic" panose="020B0502020202020204" pitchFamily="34" charset="0"/>
              <a:cs typeface="Century Gothic" panose="020B0502020202020204" pitchFamily="34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200"/>
              <a:buFont typeface="Century Gothic" panose="020B0502020202020204" pitchFamily="34" charset="0"/>
              <a:buChar char="•"/>
            </a:pPr>
            <a:r>
              <a:rPr lang="hy-AM" sz="2400" b="1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Century Gothic" panose="020B0502020202020204" pitchFamily="34" charset="0"/>
              </a:rPr>
              <a:t>Ինտերնետ բլոգեր</a:t>
            </a:r>
            <a:endParaRPr lang="hy-AM" sz="24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ea typeface="Century Gothic" panose="020B0502020202020204" pitchFamily="34" charset="0"/>
              <a:cs typeface="Century Gothic" panose="020B0502020202020204" pitchFamily="34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200"/>
              <a:buFont typeface="Century Gothic" panose="020B0502020202020204" pitchFamily="34" charset="0"/>
              <a:buChar char="•"/>
            </a:pPr>
            <a:r>
              <a:rPr lang="hy-AM" sz="2400" b="1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Century Gothic" panose="020B0502020202020204" pitchFamily="34" charset="0"/>
              </a:rPr>
              <a:t>Օնլայն հարթակներում հաղորդագրություններ</a:t>
            </a:r>
            <a:endParaRPr lang="en-AM" sz="2400" b="1" dirty="0">
              <a:solidFill>
                <a:schemeClr val="accent3">
                  <a:lumMod val="75000"/>
                </a:schemeClr>
              </a:solidFill>
              <a:effectLst/>
              <a:latin typeface="Times New Roman" panose="02020603050405020304" pitchFamily="18" charset="0"/>
              <a:ea typeface="Century Gothic" panose="020B0502020202020204" pitchFamily="34" charset="0"/>
              <a:cs typeface="Century Gothic" panose="020B0502020202020204" pitchFamily="34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200"/>
              <a:buFont typeface="Century Gothic" panose="020B0502020202020204" pitchFamily="34" charset="0"/>
              <a:buChar char="•"/>
            </a:pPr>
            <a:r>
              <a:rPr lang="hy-AM" sz="2400" b="1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Century Gothic" panose="020B0502020202020204" pitchFamily="34" charset="0"/>
              </a:rPr>
              <a:t>Հաշվետվություններ</a:t>
            </a:r>
            <a:endParaRPr lang="hy-AM" sz="2400" b="1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ea typeface="Century Gothic" panose="020B0502020202020204" pitchFamily="34" charset="0"/>
              <a:cs typeface="Century Gothic" panose="020B0502020202020204" pitchFamily="34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200"/>
              <a:buFont typeface="Century Gothic" panose="020B0502020202020204" pitchFamily="34" charset="0"/>
              <a:buChar char="•"/>
            </a:pPr>
            <a:r>
              <a:rPr lang="hy-AM" sz="24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entury Gothic" panose="020B0502020202020204" pitchFamily="34" charset="0"/>
                <a:cs typeface="Century Gothic" panose="020B0502020202020204" pitchFamily="34" charset="0"/>
              </a:rPr>
              <a:t>Պ</a:t>
            </a:r>
            <a:r>
              <a:rPr lang="hy-AM" sz="2400" b="1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Century Gothic" panose="020B0502020202020204" pitchFamily="34" charset="0"/>
              </a:rPr>
              <a:t>այմանագրեր</a:t>
            </a: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200"/>
              <a:buFont typeface="Century Gothic" panose="020B0502020202020204" pitchFamily="34" charset="0"/>
              <a:buChar char="•"/>
            </a:pPr>
            <a:r>
              <a:rPr lang="hy-AM" sz="24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Century Gothic" panose="020B0502020202020204" pitchFamily="34" charset="0"/>
                <a:cs typeface="Century Gothic" panose="020B0502020202020204" pitchFamily="34" charset="0"/>
              </a:rPr>
              <a:t>Գ</a:t>
            </a:r>
            <a:r>
              <a:rPr lang="hy-AM" sz="2400" b="1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Century Gothic" panose="020B0502020202020204" pitchFamily="34" charset="0"/>
              </a:rPr>
              <a:t>ործնական առաջարկներ</a:t>
            </a:r>
            <a:endParaRPr lang="en-AM" sz="2400" b="1" dirty="0">
              <a:solidFill>
                <a:schemeClr val="accent3">
                  <a:lumMod val="75000"/>
                </a:schemeClr>
              </a:solidFill>
              <a:effectLst/>
              <a:latin typeface="Times New Roman" panose="02020603050405020304" pitchFamily="18" charset="0"/>
              <a:ea typeface="Century Gothic" panose="020B0502020202020204" pitchFamily="34" charset="0"/>
              <a:cs typeface="Century Gothic" panose="020B0502020202020204" pitchFamily="34" charset="0"/>
            </a:endParaRPr>
          </a:p>
          <a:p>
            <a:pPr marL="342900" lvl="0" indent="-342900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SzPts val="1200"/>
              <a:buFont typeface="Century Gothic" panose="020B0502020202020204" pitchFamily="34" charset="0"/>
              <a:buChar char="•"/>
            </a:pPr>
            <a:r>
              <a:rPr lang="hy-AM" sz="2400" b="1" dirty="0">
                <a:solidFill>
                  <a:schemeClr val="accent3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entury Gothic" panose="020B0502020202020204" pitchFamily="34" charset="0"/>
                <a:cs typeface="Century Gothic" panose="020B0502020202020204" pitchFamily="34" charset="0"/>
              </a:rPr>
              <a:t>Ինքնակենսագրականներ</a:t>
            </a:r>
            <a:endParaRPr lang="en-AM" sz="2400" b="1" dirty="0">
              <a:solidFill>
                <a:schemeClr val="accent3">
                  <a:lumMod val="75000"/>
                </a:schemeClr>
              </a:solidFill>
              <a:effectLst/>
              <a:latin typeface="Times New Roman" panose="02020603050405020304" pitchFamily="18" charset="0"/>
              <a:ea typeface="Century Gothic" panose="020B0502020202020204" pitchFamily="34" charset="0"/>
              <a:cs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477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FCEEC-C457-5BB0-FA33-AF93FC5E0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y-AM" dirty="0"/>
              <a:t>Արդյունավետ գրավոր հաղորդակցման</a:t>
            </a:r>
            <a:br>
              <a:rPr lang="hy-AM" dirty="0"/>
            </a:br>
            <a:r>
              <a:rPr lang="hy-AM" dirty="0"/>
              <a:t>հատկանիշներ</a:t>
            </a:r>
            <a:endParaRPr lang="en-AM" dirty="0"/>
          </a:p>
        </p:txBody>
      </p:sp>
    </p:spTree>
    <p:extLst>
      <p:ext uri="{BB962C8B-B14F-4D97-AF65-F5344CB8AC3E}">
        <p14:creationId xmlns:p14="http://schemas.microsoft.com/office/powerpoint/2010/main" val="41459487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9E72986-873D-2219-24B0-41C6F6353106}"/>
              </a:ext>
            </a:extLst>
          </p:cNvPr>
          <p:cNvSpPr txBox="1"/>
          <p:nvPr/>
        </p:nvSpPr>
        <p:spPr>
          <a:xfrm>
            <a:off x="1681655" y="1069519"/>
            <a:ext cx="6096000" cy="494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hy-AM" sz="2400" b="1" dirty="0">
                <a:solidFill>
                  <a:schemeClr val="accent1">
                    <a:lumMod val="75000"/>
                  </a:schemeClr>
                </a:solidFill>
                <a:effectLst/>
              </a:rPr>
              <a:t>Համապարփակ</a:t>
            </a:r>
            <a:endParaRPr lang="en-AM" sz="2800" b="1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E79309-1F5E-39AC-6FA1-27E363244B4D}"/>
              </a:ext>
            </a:extLst>
          </p:cNvPr>
          <p:cNvSpPr txBox="1"/>
          <p:nvPr/>
        </p:nvSpPr>
        <p:spPr>
          <a:xfrm>
            <a:off x="1681655" y="2300540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y-AM" sz="2400" b="1" dirty="0">
                <a:solidFill>
                  <a:schemeClr val="accent1">
                    <a:lumMod val="75000"/>
                  </a:schemeClr>
                </a:solidFill>
                <a:effectLst/>
              </a:rPr>
              <a:t>Ճշգրիտ</a:t>
            </a:r>
            <a:endParaRPr lang="en-AM" sz="24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B7B0096-2E13-E433-1CEA-7007C40B45CB}"/>
              </a:ext>
            </a:extLst>
          </p:cNvPr>
          <p:cNvSpPr txBox="1"/>
          <p:nvPr/>
        </p:nvSpPr>
        <p:spPr>
          <a:xfrm>
            <a:off x="1681655" y="3506939"/>
            <a:ext cx="6096000" cy="494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hy-AM" sz="2400" b="1" dirty="0">
                <a:solidFill>
                  <a:schemeClr val="accent1">
                    <a:lumMod val="75000"/>
                  </a:schemeClr>
                </a:solidFill>
                <a:effectLst/>
              </a:rPr>
              <a:t>Պատշաճ հնչերանգ/տրամադրություն</a:t>
            </a:r>
            <a:endParaRPr lang="en-AM" sz="2800" b="1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697996-311F-6E59-5C92-F9D8E9322A32}"/>
              </a:ext>
            </a:extLst>
          </p:cNvPr>
          <p:cNvSpPr txBox="1"/>
          <p:nvPr/>
        </p:nvSpPr>
        <p:spPr>
          <a:xfrm>
            <a:off x="1681655" y="4737961"/>
            <a:ext cx="6096000" cy="494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hy-AM" sz="2400" b="1" dirty="0">
                <a:solidFill>
                  <a:schemeClr val="accent1">
                    <a:lumMod val="75000"/>
                  </a:schemeClr>
                </a:solidFill>
                <a:effectLst/>
              </a:rPr>
              <a:t>Հստակ</a:t>
            </a:r>
            <a:endParaRPr lang="en-AM" sz="2800" b="1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CEA0E1-8686-8CF9-46A3-B6EE3DB5B97C}"/>
              </a:ext>
            </a:extLst>
          </p:cNvPr>
          <p:cNvSpPr txBox="1"/>
          <p:nvPr/>
        </p:nvSpPr>
        <p:spPr>
          <a:xfrm>
            <a:off x="1681655" y="1538322"/>
            <a:ext cx="7756634" cy="3939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hy-AM" sz="1800" b="1" i="1" dirty="0">
                <a:solidFill>
                  <a:schemeClr val="accent6">
                    <a:lumMod val="75000"/>
                  </a:schemeClr>
                </a:solidFill>
                <a:effectLst/>
              </a:rPr>
              <a:t>Ներառում է տեղեկատվության բոլոր կարևոր կետերը։</a:t>
            </a:r>
            <a:endParaRPr lang="en-AM" sz="2000" b="1" i="1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C666F25-942A-C880-15B1-E31E5D13F62E}"/>
              </a:ext>
            </a:extLst>
          </p:cNvPr>
          <p:cNvSpPr txBox="1"/>
          <p:nvPr/>
        </p:nvSpPr>
        <p:spPr>
          <a:xfrm>
            <a:off x="1681655" y="2764097"/>
            <a:ext cx="10426262" cy="3939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hy-AM" sz="1800" b="1" i="1" dirty="0">
                <a:solidFill>
                  <a:schemeClr val="accent6">
                    <a:lumMod val="75000"/>
                  </a:schemeClr>
                </a:solidFill>
                <a:effectLst/>
              </a:rPr>
              <a:t>Թե' ուղղագրական, թե' իմաստային առումով տեղեկատվությունը ներկայացված է ճիշտ։</a:t>
            </a:r>
            <a:endParaRPr lang="en-AM" sz="2000" b="1" i="1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5489DFE-C097-7F39-20B1-A38D0FD4133B}"/>
              </a:ext>
            </a:extLst>
          </p:cNvPr>
          <p:cNvSpPr txBox="1"/>
          <p:nvPr/>
        </p:nvSpPr>
        <p:spPr>
          <a:xfrm>
            <a:off x="1681655" y="4054785"/>
            <a:ext cx="10237076" cy="7125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hy-AM" sz="1800" b="1" i="1" dirty="0">
                <a:solidFill>
                  <a:schemeClr val="accent6">
                    <a:lumMod val="75000"/>
                  </a:schemeClr>
                </a:solidFill>
                <a:effectLst/>
              </a:rPr>
              <a:t>Փոխանցում է անհրաժեշտ տրամադրությունը, սա մասնավորապես կարևոր է ֆորմալ, պաշտոնական հաղորդակցման մեջ։</a:t>
            </a:r>
            <a:endParaRPr lang="en-AM" sz="2000" b="1" i="1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E0733D3-EFE9-A0A8-CC18-A4C268C39149}"/>
              </a:ext>
            </a:extLst>
          </p:cNvPr>
          <p:cNvSpPr txBox="1"/>
          <p:nvPr/>
        </p:nvSpPr>
        <p:spPr>
          <a:xfrm>
            <a:off x="1681655" y="5232455"/>
            <a:ext cx="9774621" cy="7125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hy-AM" sz="1800" b="1" i="1" dirty="0">
                <a:solidFill>
                  <a:schemeClr val="accent6">
                    <a:lumMod val="75000"/>
                  </a:schemeClr>
                </a:solidFill>
                <a:effectLst/>
              </a:rPr>
              <a:t>Հասկանալի է ձևակերպված, այսինքն՝ հնարավորինս նվազեցնում է թյուրըմբռնման հավանականությունը։</a:t>
            </a:r>
            <a:endParaRPr lang="en-AM" sz="2000" b="1" i="1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Graphic 19" descr="Circles with arrows">
            <a:extLst>
              <a:ext uri="{FF2B5EF4-FFF2-40B4-BE49-F238E27FC236}">
                <a16:creationId xmlns:a16="http://schemas.microsoft.com/office/drawing/2014/main" id="{CFB2642C-6323-D46D-4517-8EAEF7FB07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5818" y="998594"/>
            <a:ext cx="914400" cy="914400"/>
          </a:xfrm>
          <a:prstGeom prst="rect">
            <a:avLst/>
          </a:prstGeom>
        </p:spPr>
      </p:pic>
      <p:pic>
        <p:nvPicPr>
          <p:cNvPr id="24" name="Graphic 23" descr="Bullseye">
            <a:extLst>
              <a:ext uri="{FF2B5EF4-FFF2-40B4-BE49-F238E27FC236}">
                <a16:creationId xmlns:a16="http://schemas.microsoft.com/office/drawing/2014/main" id="{67D57DF3-7373-374D-AA71-131191A841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5818" y="4985208"/>
            <a:ext cx="914400" cy="914400"/>
          </a:xfrm>
          <a:prstGeom prst="rect">
            <a:avLst/>
          </a:prstGeom>
        </p:spPr>
      </p:pic>
      <p:pic>
        <p:nvPicPr>
          <p:cNvPr id="26" name="Graphic 25" descr="Megaphone">
            <a:extLst>
              <a:ext uri="{FF2B5EF4-FFF2-40B4-BE49-F238E27FC236}">
                <a16:creationId xmlns:a16="http://schemas.microsoft.com/office/drawing/2014/main" id="{1338BDB7-D9F1-DF67-5900-C04659C137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6738" y="3544233"/>
            <a:ext cx="914400" cy="914400"/>
          </a:xfrm>
          <a:prstGeom prst="rect">
            <a:avLst/>
          </a:prstGeom>
        </p:spPr>
      </p:pic>
      <p:pic>
        <p:nvPicPr>
          <p:cNvPr id="28" name="Graphic 27" descr="Exclamation mark">
            <a:extLst>
              <a:ext uri="{FF2B5EF4-FFF2-40B4-BE49-F238E27FC236}">
                <a16:creationId xmlns:a16="http://schemas.microsoft.com/office/drawing/2014/main" id="{A7549B09-A27A-22DC-6EA8-D6774E78B4A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66738" y="224365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273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8" grpId="0"/>
      <p:bldP spid="10" grpId="0"/>
      <p:bldP spid="12" grpId="0"/>
      <p:bldP spid="14" grpId="0"/>
      <p:bldP spid="16" grpId="0"/>
      <p:bldP spid="1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{38D00AA2-0CC0-A24C-B61A-7B41712407B2}tf10001070</Template>
  <TotalTime>1373</TotalTime>
  <Words>138</Words>
  <Application>Microsoft Macintosh PowerPoint</Application>
  <PresentationFormat>Widescreen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Bookman Old Style</vt:lpstr>
      <vt:lpstr>Calibri</vt:lpstr>
      <vt:lpstr>Century Gothic</vt:lpstr>
      <vt:lpstr>Rockwell Extra Bold</vt:lpstr>
      <vt:lpstr>Times New Roman</vt:lpstr>
      <vt:lpstr>Wingdings</vt:lpstr>
      <vt:lpstr>Wood Type</vt:lpstr>
      <vt:lpstr>Հաղորդակցման հմտություններ </vt:lpstr>
      <vt:lpstr>Հաղորդակցման տեսակներ</vt:lpstr>
      <vt:lpstr>Հաղորդակցման հիմնական տեսակներ</vt:lpstr>
      <vt:lpstr>Հաղորդակցման հիմնական տեսակներ</vt:lpstr>
      <vt:lpstr>Գրավոր հաղորդակցման կարևորություն</vt:lpstr>
      <vt:lpstr>Գրավոր հաղորդակցման տեսակներ</vt:lpstr>
      <vt:lpstr>PowerPoint Presentation</vt:lpstr>
      <vt:lpstr>Արդյունավետ գրավոր հաղորդակցման հատկանիշներ</vt:lpstr>
      <vt:lpstr>PowerPoint Presentation</vt:lpstr>
      <vt:lpstr>Մինչ հաջորդ հանդիպում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Հաղորդակցման հմտություններ </dc:title>
  <dc:creator>inespoghosyan@gmail.com</dc:creator>
  <cp:lastModifiedBy>inespoghosyan@gmail.com</cp:lastModifiedBy>
  <cp:revision>23</cp:revision>
  <dcterms:created xsi:type="dcterms:W3CDTF">2025-10-18T16:46:12Z</dcterms:created>
  <dcterms:modified xsi:type="dcterms:W3CDTF">2025-12-22T18:55:22Z</dcterms:modified>
</cp:coreProperties>
</file>